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9" r:id="rId4"/>
    <p:sldId id="281" r:id="rId5"/>
    <p:sldId id="280" r:id="rId6"/>
    <p:sldId id="282" r:id="rId7"/>
    <p:sldId id="283" r:id="rId8"/>
    <p:sldId id="276" r:id="rId9"/>
    <p:sldId id="27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lvia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41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C92FF-794E-4271-BA74-ED4E4A1350BB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F29DC-AEDF-4804-A363-8FAF57761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9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9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9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9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29DC-AEDF-4804-A363-8FAF57761B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3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9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1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2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4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5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0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2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4697-9A55-45E1-B2B2-6E79EE65BB6F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1934-A238-4888-A2EE-4CA22DE2A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0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/>
              <a:t>Draw a Picture</a:t>
            </a:r>
            <a:endParaRPr lang="en-US" sz="8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34636" y="5638800"/>
            <a:ext cx="4128656" cy="1108364"/>
          </a:xfrm>
          <a:prstGeom prst="rect">
            <a:avLst/>
          </a:prstGeom>
        </p:spPr>
      </p:pic>
      <p:pic>
        <p:nvPicPr>
          <p:cNvPr id="1026" name="Picture 2" descr="C:\Users\Owner\AppData\Local\Microsoft\Windows\Temporary Internet Files\Content.IE5\397QXWHB\MM90004093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849310" cy="251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30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There will be </a:t>
            </a:r>
            <a:r>
              <a:rPr lang="en-US" sz="3600" b="1" dirty="0" smtClean="0">
                <a:solidFill>
                  <a:schemeClr val="tx1"/>
                </a:solidFill>
              </a:rPr>
              <a:t>6 teams </a:t>
            </a:r>
            <a:r>
              <a:rPr lang="en-US" sz="3600" b="1" dirty="0">
                <a:solidFill>
                  <a:schemeClr val="tx1"/>
                </a:solidFill>
              </a:rPr>
              <a:t>playing in the </a:t>
            </a:r>
            <a:r>
              <a:rPr lang="en-US" sz="3600" b="1" dirty="0" smtClean="0">
                <a:solidFill>
                  <a:schemeClr val="tx1"/>
                </a:solidFill>
              </a:rPr>
              <a:t>local soccer tournament</a:t>
            </a:r>
            <a:r>
              <a:rPr lang="en-US" sz="3600" b="1" dirty="0">
                <a:solidFill>
                  <a:schemeClr val="tx1"/>
                </a:solidFill>
              </a:rPr>
              <a:t>. Each team is scheduled to play </a:t>
            </a:r>
            <a:r>
              <a:rPr lang="en-US" sz="3600" b="1" dirty="0" smtClean="0">
                <a:solidFill>
                  <a:schemeClr val="tx1"/>
                </a:solidFill>
              </a:rPr>
              <a:t>the </a:t>
            </a:r>
            <a:r>
              <a:rPr lang="en-US" sz="3600" b="1" dirty="0">
                <a:solidFill>
                  <a:schemeClr val="tx1"/>
                </a:solidFill>
              </a:rPr>
              <a:t>other </a:t>
            </a:r>
            <a:r>
              <a:rPr lang="en-US" sz="3600" b="1" dirty="0" smtClean="0">
                <a:solidFill>
                  <a:schemeClr val="tx1"/>
                </a:solidFill>
              </a:rPr>
              <a:t>teams </a:t>
            </a:r>
            <a:r>
              <a:rPr lang="en-US" sz="3600" b="1" dirty="0">
                <a:solidFill>
                  <a:schemeClr val="tx1"/>
                </a:solidFill>
              </a:rPr>
              <a:t>once. How many games are scheduled for the tournament?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</a:t>
            </a:r>
            <a:r>
              <a:rPr lang="en-US" dirty="0" smtClean="0"/>
              <a:t>: 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29199" y="5694218"/>
            <a:ext cx="4128656" cy="110836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19594"/>
              </p:ext>
            </p:extLst>
          </p:nvPr>
        </p:nvGraphicFramePr>
        <p:xfrm>
          <a:off x="2247900" y="4191000"/>
          <a:ext cx="4267200" cy="1333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Games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50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</a:rPr>
              <a:t>There once was a plant who had two leaves, and on each leaf there were three flowers, and on each flower there were four petals. How many petals were on the plant?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b="1" dirty="0"/>
              <a:t>Answer</a:t>
            </a:r>
            <a:r>
              <a:rPr lang="en-US" b="1" dirty="0" smtClean="0"/>
              <a:t>: 24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29199" y="5694218"/>
            <a:ext cx="4128656" cy="1108364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3429000" y="3580513"/>
            <a:ext cx="3209582" cy="2230474"/>
            <a:chOff x="3429000" y="3580513"/>
            <a:chExt cx="3209582" cy="2230474"/>
          </a:xfrm>
        </p:grpSpPr>
        <p:sp>
          <p:nvSpPr>
            <p:cNvPr id="9" name="Snip Same Side Corner Rectangle 8"/>
            <p:cNvSpPr/>
            <p:nvPr/>
          </p:nvSpPr>
          <p:spPr>
            <a:xfrm rot="7499010">
              <a:off x="5456170" y="4684212"/>
              <a:ext cx="533399" cy="762000"/>
            </a:xfrm>
            <a:prstGeom prst="snip2Same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429000" y="3580513"/>
              <a:ext cx="3209582" cy="2230474"/>
              <a:chOff x="3429000" y="3580513"/>
              <a:chExt cx="3209582" cy="2230474"/>
            </a:xfrm>
          </p:grpSpPr>
          <p:cxnSp>
            <p:nvCxnSpPr>
              <p:cNvPr id="3" name="Straight Connector 2"/>
              <p:cNvCxnSpPr/>
              <p:nvPr/>
            </p:nvCxnSpPr>
            <p:spPr>
              <a:xfrm flipV="1">
                <a:off x="3429000" y="4419600"/>
                <a:ext cx="2590800" cy="10668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Snip Same Side Corner Rectangle 3"/>
              <p:cNvSpPr/>
              <p:nvPr/>
            </p:nvSpPr>
            <p:spPr>
              <a:xfrm>
                <a:off x="4495800" y="4038600"/>
                <a:ext cx="533399" cy="762000"/>
              </a:xfrm>
              <a:prstGeom prst="snip2Same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4708917" y="3580513"/>
                <a:ext cx="864500" cy="658586"/>
                <a:chOff x="7462321" y="2819400"/>
                <a:chExt cx="1093100" cy="1066800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7848600" y="28194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7898524" y="34290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8098221" y="3171498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7462321" y="3229302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7863051" y="3229303"/>
                  <a:ext cx="275897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4063550" y="3821233"/>
                <a:ext cx="864500" cy="658586"/>
                <a:chOff x="7462321" y="2819400"/>
                <a:chExt cx="1093100" cy="1066800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7848600" y="28194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7898524" y="34290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8098221" y="3171498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7462321" y="3229302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7863051" y="3229303"/>
                  <a:ext cx="275897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4702691" y="4225331"/>
                <a:ext cx="864500" cy="658586"/>
                <a:chOff x="7462321" y="2819400"/>
                <a:chExt cx="1093100" cy="1066800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7848600" y="28194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7898524" y="34290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8098221" y="3171498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7462321" y="3229302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7863051" y="3229303"/>
                  <a:ext cx="275897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5774082" y="4507583"/>
                <a:ext cx="864500" cy="658586"/>
                <a:chOff x="7462321" y="2819400"/>
                <a:chExt cx="1093100" cy="10668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7848600" y="28194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7898524" y="34290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8098221" y="3171498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7462321" y="3229302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7863051" y="3229303"/>
                  <a:ext cx="275897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5128715" y="4748303"/>
                <a:ext cx="864500" cy="658586"/>
                <a:chOff x="7462321" y="2819400"/>
                <a:chExt cx="1093100" cy="10668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7848600" y="28194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7898524" y="34290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8098221" y="3171498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7462321" y="3229302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7863051" y="3229303"/>
                  <a:ext cx="275897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5767856" y="5152401"/>
                <a:ext cx="864500" cy="658586"/>
                <a:chOff x="7462321" y="2819400"/>
                <a:chExt cx="1093100" cy="106680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7848600" y="28194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7898524" y="3429000"/>
                  <a:ext cx="304800" cy="4572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8098221" y="3171498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7462321" y="3229302"/>
                  <a:ext cx="457200" cy="30480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7863051" y="3229303"/>
                  <a:ext cx="275897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157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65115" y="0"/>
            <a:ext cx="7924800" cy="3276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Three </a:t>
            </a:r>
            <a:r>
              <a:rPr lang="en-US" sz="4000" b="1" dirty="0" smtClean="0">
                <a:solidFill>
                  <a:schemeClr val="tx1"/>
                </a:solidFill>
              </a:rPr>
              <a:t>classmates </a:t>
            </a:r>
            <a:r>
              <a:rPr lang="en-US" sz="4000" b="1" dirty="0">
                <a:solidFill>
                  <a:schemeClr val="tx1"/>
                </a:solidFill>
              </a:rPr>
              <a:t>shared some </a:t>
            </a:r>
            <a:r>
              <a:rPr lang="en-US" sz="4000" b="1" dirty="0" smtClean="0">
                <a:solidFill>
                  <a:schemeClr val="tx1"/>
                </a:solidFill>
              </a:rPr>
              <a:t>doughnuts.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They </a:t>
            </a:r>
            <a:r>
              <a:rPr lang="en-US" sz="4000" b="1" dirty="0">
                <a:solidFill>
                  <a:schemeClr val="tx1"/>
                </a:solidFill>
              </a:rPr>
              <a:t>each got two and two-thirds </a:t>
            </a:r>
            <a:r>
              <a:rPr lang="en-US" sz="4000" b="1" dirty="0" smtClean="0">
                <a:solidFill>
                  <a:schemeClr val="tx1"/>
                </a:solidFill>
              </a:rPr>
              <a:t>dozen. How many doughnuts </a:t>
            </a:r>
            <a:r>
              <a:rPr lang="en-US" sz="4000" b="1" dirty="0">
                <a:solidFill>
                  <a:schemeClr val="tx1"/>
                </a:solidFill>
              </a:rPr>
              <a:t>did they have altogether before </a:t>
            </a:r>
            <a:r>
              <a:rPr lang="en-US" sz="4000" b="1" dirty="0" smtClean="0">
                <a:solidFill>
                  <a:schemeClr val="tx1"/>
                </a:solidFill>
              </a:rPr>
              <a:t>they divided </a:t>
            </a:r>
            <a:r>
              <a:rPr lang="en-US" sz="4000" b="1" dirty="0">
                <a:solidFill>
                  <a:schemeClr val="tx1"/>
                </a:solidFill>
              </a:rPr>
              <a:t>them?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b="1" dirty="0"/>
              <a:t>Answer</a:t>
            </a:r>
            <a:r>
              <a:rPr lang="en-US" b="1" dirty="0" smtClean="0"/>
              <a:t>: 96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grpSp>
        <p:nvGrpSpPr>
          <p:cNvPr id="167" name="Group 166"/>
          <p:cNvGrpSpPr/>
          <p:nvPr/>
        </p:nvGrpSpPr>
        <p:grpSpPr>
          <a:xfrm>
            <a:off x="56852" y="4063122"/>
            <a:ext cx="8919647" cy="1631095"/>
            <a:chOff x="331076" y="3644462"/>
            <a:chExt cx="9729952" cy="1828800"/>
          </a:xfrm>
        </p:grpSpPr>
        <p:grpSp>
          <p:nvGrpSpPr>
            <p:cNvPr id="3" name="Group 2"/>
            <p:cNvGrpSpPr/>
            <p:nvPr/>
          </p:nvGrpSpPr>
          <p:grpSpPr>
            <a:xfrm>
              <a:off x="2743200" y="3746938"/>
              <a:ext cx="764628" cy="1676400"/>
              <a:chOff x="685800" y="3810000"/>
              <a:chExt cx="764628" cy="1676400"/>
            </a:xfrm>
          </p:grpSpPr>
          <p:sp>
            <p:nvSpPr>
              <p:cNvPr id="12" name="Donut 11"/>
              <p:cNvSpPr/>
              <p:nvPr/>
            </p:nvSpPr>
            <p:spPr>
              <a:xfrm>
                <a:off x="1143000" y="38100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Donut 12"/>
              <p:cNvSpPr/>
              <p:nvPr/>
            </p:nvSpPr>
            <p:spPr>
              <a:xfrm>
                <a:off x="1143000" y="42672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Donut 13"/>
              <p:cNvSpPr/>
              <p:nvPr/>
            </p:nvSpPr>
            <p:spPr>
              <a:xfrm>
                <a:off x="1145628" y="47244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Donut 14"/>
              <p:cNvSpPr/>
              <p:nvPr/>
            </p:nvSpPr>
            <p:spPr>
              <a:xfrm>
                <a:off x="1145628" y="51816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Donut 19"/>
              <p:cNvSpPr/>
              <p:nvPr/>
            </p:nvSpPr>
            <p:spPr>
              <a:xfrm>
                <a:off x="685800" y="38100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Donut 20"/>
              <p:cNvSpPr/>
              <p:nvPr/>
            </p:nvSpPr>
            <p:spPr>
              <a:xfrm>
                <a:off x="685800" y="42672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Donut 21"/>
              <p:cNvSpPr/>
              <p:nvPr/>
            </p:nvSpPr>
            <p:spPr>
              <a:xfrm>
                <a:off x="685800" y="47244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Donut 22"/>
              <p:cNvSpPr/>
              <p:nvPr/>
            </p:nvSpPr>
            <p:spPr>
              <a:xfrm>
                <a:off x="698938" y="51816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31076" y="3770586"/>
              <a:ext cx="2209800" cy="1702676"/>
              <a:chOff x="2388476" y="3783724"/>
              <a:chExt cx="2209800" cy="1702676"/>
            </a:xfrm>
          </p:grpSpPr>
          <p:sp>
            <p:nvSpPr>
              <p:cNvPr id="24" name="Donut 23"/>
              <p:cNvSpPr/>
              <p:nvPr/>
            </p:nvSpPr>
            <p:spPr>
              <a:xfrm>
                <a:off x="2743200" y="38100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Donut 24"/>
              <p:cNvSpPr/>
              <p:nvPr/>
            </p:nvSpPr>
            <p:spPr>
              <a:xfrm>
                <a:off x="2743200" y="42672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Donut 25"/>
              <p:cNvSpPr/>
              <p:nvPr/>
            </p:nvSpPr>
            <p:spPr>
              <a:xfrm>
                <a:off x="2743200" y="47244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Donut 26"/>
              <p:cNvSpPr/>
              <p:nvPr/>
            </p:nvSpPr>
            <p:spPr>
              <a:xfrm>
                <a:off x="2756338" y="51816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Donut 31"/>
              <p:cNvSpPr/>
              <p:nvPr/>
            </p:nvSpPr>
            <p:spPr>
              <a:xfrm>
                <a:off x="2388476" y="38100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Donut 32"/>
              <p:cNvSpPr/>
              <p:nvPr/>
            </p:nvSpPr>
            <p:spPr>
              <a:xfrm>
                <a:off x="2388476" y="42672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Donut 33"/>
              <p:cNvSpPr/>
              <p:nvPr/>
            </p:nvSpPr>
            <p:spPr>
              <a:xfrm>
                <a:off x="2388476" y="47244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Donut 34"/>
              <p:cNvSpPr/>
              <p:nvPr/>
            </p:nvSpPr>
            <p:spPr>
              <a:xfrm>
                <a:off x="2401614" y="51816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Donut 35"/>
              <p:cNvSpPr/>
              <p:nvPr/>
            </p:nvSpPr>
            <p:spPr>
              <a:xfrm>
                <a:off x="3061138" y="38100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Donut 36"/>
              <p:cNvSpPr/>
              <p:nvPr/>
            </p:nvSpPr>
            <p:spPr>
              <a:xfrm>
                <a:off x="3061138" y="42672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Donut 37"/>
              <p:cNvSpPr/>
              <p:nvPr/>
            </p:nvSpPr>
            <p:spPr>
              <a:xfrm>
                <a:off x="3061138" y="47244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Donut 38"/>
              <p:cNvSpPr/>
              <p:nvPr/>
            </p:nvSpPr>
            <p:spPr>
              <a:xfrm>
                <a:off x="3074276" y="51816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Donut 39"/>
              <p:cNvSpPr/>
              <p:nvPr/>
            </p:nvSpPr>
            <p:spPr>
              <a:xfrm>
                <a:off x="3962400" y="37837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Donut 40"/>
              <p:cNvSpPr/>
              <p:nvPr/>
            </p:nvSpPr>
            <p:spPr>
              <a:xfrm>
                <a:off x="3962400" y="42409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Donut 41"/>
              <p:cNvSpPr/>
              <p:nvPr/>
            </p:nvSpPr>
            <p:spPr>
              <a:xfrm>
                <a:off x="3962400" y="46981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Donut 42"/>
              <p:cNvSpPr/>
              <p:nvPr/>
            </p:nvSpPr>
            <p:spPr>
              <a:xfrm>
                <a:off x="3975538" y="51553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onut 43"/>
              <p:cNvSpPr/>
              <p:nvPr/>
            </p:nvSpPr>
            <p:spPr>
              <a:xfrm>
                <a:off x="3607676" y="37837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Donut 44"/>
              <p:cNvSpPr/>
              <p:nvPr/>
            </p:nvSpPr>
            <p:spPr>
              <a:xfrm>
                <a:off x="3607676" y="42409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Donut 45"/>
              <p:cNvSpPr/>
              <p:nvPr/>
            </p:nvSpPr>
            <p:spPr>
              <a:xfrm>
                <a:off x="3607676" y="46981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onut 46"/>
              <p:cNvSpPr/>
              <p:nvPr/>
            </p:nvSpPr>
            <p:spPr>
              <a:xfrm>
                <a:off x="3620814" y="51553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Donut 47"/>
              <p:cNvSpPr/>
              <p:nvPr/>
            </p:nvSpPr>
            <p:spPr>
              <a:xfrm>
                <a:off x="4280338" y="37837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Donut 48"/>
              <p:cNvSpPr/>
              <p:nvPr/>
            </p:nvSpPr>
            <p:spPr>
              <a:xfrm>
                <a:off x="4280338" y="42409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Donut 49"/>
              <p:cNvSpPr/>
              <p:nvPr/>
            </p:nvSpPr>
            <p:spPr>
              <a:xfrm>
                <a:off x="4280338" y="46981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Donut 50"/>
              <p:cNvSpPr/>
              <p:nvPr/>
            </p:nvSpPr>
            <p:spPr>
              <a:xfrm>
                <a:off x="4293476" y="51553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760076" y="3741683"/>
              <a:ext cx="2133600" cy="1681655"/>
              <a:chOff x="4826876" y="3778469"/>
              <a:chExt cx="2133600" cy="1681655"/>
            </a:xfrm>
          </p:grpSpPr>
          <p:sp>
            <p:nvSpPr>
              <p:cNvPr id="52" name="Donut 51"/>
              <p:cNvSpPr/>
              <p:nvPr/>
            </p:nvSpPr>
            <p:spPr>
              <a:xfrm>
                <a:off x="5181600" y="37837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Donut 52"/>
              <p:cNvSpPr/>
              <p:nvPr/>
            </p:nvSpPr>
            <p:spPr>
              <a:xfrm>
                <a:off x="5181600" y="42409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Donut 53"/>
              <p:cNvSpPr/>
              <p:nvPr/>
            </p:nvSpPr>
            <p:spPr>
              <a:xfrm>
                <a:off x="5181600" y="46981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>
                <a:off x="5194738" y="51553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Donut 55"/>
              <p:cNvSpPr/>
              <p:nvPr/>
            </p:nvSpPr>
            <p:spPr>
              <a:xfrm>
                <a:off x="4826876" y="37837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Donut 56"/>
              <p:cNvSpPr/>
              <p:nvPr/>
            </p:nvSpPr>
            <p:spPr>
              <a:xfrm>
                <a:off x="4826876" y="42409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Donut 57"/>
              <p:cNvSpPr/>
              <p:nvPr/>
            </p:nvSpPr>
            <p:spPr>
              <a:xfrm>
                <a:off x="4826876" y="46981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Donut 58"/>
              <p:cNvSpPr/>
              <p:nvPr/>
            </p:nvSpPr>
            <p:spPr>
              <a:xfrm>
                <a:off x="4840014" y="51553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Donut 59"/>
              <p:cNvSpPr/>
              <p:nvPr/>
            </p:nvSpPr>
            <p:spPr>
              <a:xfrm>
                <a:off x="5499538" y="37837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Donut 60"/>
              <p:cNvSpPr/>
              <p:nvPr/>
            </p:nvSpPr>
            <p:spPr>
              <a:xfrm>
                <a:off x="5499538" y="42409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Donut 61"/>
              <p:cNvSpPr/>
              <p:nvPr/>
            </p:nvSpPr>
            <p:spPr>
              <a:xfrm>
                <a:off x="5499538" y="46981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Donut 62"/>
              <p:cNvSpPr/>
              <p:nvPr/>
            </p:nvSpPr>
            <p:spPr>
              <a:xfrm>
                <a:off x="5512676" y="5155324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Donut 63"/>
              <p:cNvSpPr/>
              <p:nvPr/>
            </p:nvSpPr>
            <p:spPr>
              <a:xfrm>
                <a:off x="6324600" y="37784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Donut 64"/>
              <p:cNvSpPr/>
              <p:nvPr/>
            </p:nvSpPr>
            <p:spPr>
              <a:xfrm>
                <a:off x="6324600" y="42356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Donut 65"/>
              <p:cNvSpPr/>
              <p:nvPr/>
            </p:nvSpPr>
            <p:spPr>
              <a:xfrm>
                <a:off x="6324600" y="46928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Donut 66"/>
              <p:cNvSpPr/>
              <p:nvPr/>
            </p:nvSpPr>
            <p:spPr>
              <a:xfrm>
                <a:off x="6337738" y="51500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Donut 67"/>
              <p:cNvSpPr/>
              <p:nvPr/>
            </p:nvSpPr>
            <p:spPr>
              <a:xfrm>
                <a:off x="5969876" y="37784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Donut 68"/>
              <p:cNvSpPr/>
              <p:nvPr/>
            </p:nvSpPr>
            <p:spPr>
              <a:xfrm>
                <a:off x="5969876" y="42356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Donut 69"/>
              <p:cNvSpPr/>
              <p:nvPr/>
            </p:nvSpPr>
            <p:spPr>
              <a:xfrm>
                <a:off x="5969876" y="46928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Donut 70"/>
              <p:cNvSpPr/>
              <p:nvPr/>
            </p:nvSpPr>
            <p:spPr>
              <a:xfrm>
                <a:off x="5983014" y="51500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Donut 71"/>
              <p:cNvSpPr/>
              <p:nvPr/>
            </p:nvSpPr>
            <p:spPr>
              <a:xfrm>
                <a:off x="6642538" y="37784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Donut 72"/>
              <p:cNvSpPr/>
              <p:nvPr/>
            </p:nvSpPr>
            <p:spPr>
              <a:xfrm>
                <a:off x="6642538" y="42356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Donut 73"/>
              <p:cNvSpPr/>
              <p:nvPr/>
            </p:nvSpPr>
            <p:spPr>
              <a:xfrm>
                <a:off x="6642538" y="46928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Donut 74"/>
              <p:cNvSpPr/>
              <p:nvPr/>
            </p:nvSpPr>
            <p:spPr>
              <a:xfrm>
                <a:off x="6655676" y="5150069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7079672" y="3665483"/>
              <a:ext cx="990600" cy="1676400"/>
              <a:chOff x="7646276" y="3694386"/>
              <a:chExt cx="990600" cy="1676400"/>
            </a:xfrm>
          </p:grpSpPr>
          <p:sp>
            <p:nvSpPr>
              <p:cNvPr id="76" name="Donut 75"/>
              <p:cNvSpPr/>
              <p:nvPr/>
            </p:nvSpPr>
            <p:spPr>
              <a:xfrm>
                <a:off x="8001000" y="36943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Donut 76"/>
              <p:cNvSpPr/>
              <p:nvPr/>
            </p:nvSpPr>
            <p:spPr>
              <a:xfrm>
                <a:off x="8001000" y="41515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Donut 77"/>
              <p:cNvSpPr/>
              <p:nvPr/>
            </p:nvSpPr>
            <p:spPr>
              <a:xfrm>
                <a:off x="8001000" y="46087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Donut 78"/>
              <p:cNvSpPr/>
              <p:nvPr/>
            </p:nvSpPr>
            <p:spPr>
              <a:xfrm>
                <a:off x="8014138" y="50659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Donut 79"/>
              <p:cNvSpPr/>
              <p:nvPr/>
            </p:nvSpPr>
            <p:spPr>
              <a:xfrm>
                <a:off x="7646276" y="36943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Donut 80"/>
              <p:cNvSpPr/>
              <p:nvPr/>
            </p:nvSpPr>
            <p:spPr>
              <a:xfrm>
                <a:off x="7646276" y="41515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Donut 81"/>
              <p:cNvSpPr/>
              <p:nvPr/>
            </p:nvSpPr>
            <p:spPr>
              <a:xfrm>
                <a:off x="7646276" y="46087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Donut 82"/>
              <p:cNvSpPr/>
              <p:nvPr/>
            </p:nvSpPr>
            <p:spPr>
              <a:xfrm>
                <a:off x="7659414" y="50659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onut 83"/>
              <p:cNvSpPr/>
              <p:nvPr/>
            </p:nvSpPr>
            <p:spPr>
              <a:xfrm>
                <a:off x="8318938" y="36943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Donut 84"/>
              <p:cNvSpPr/>
              <p:nvPr/>
            </p:nvSpPr>
            <p:spPr>
              <a:xfrm>
                <a:off x="8318938" y="41515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Donut 85"/>
              <p:cNvSpPr/>
              <p:nvPr/>
            </p:nvSpPr>
            <p:spPr>
              <a:xfrm>
                <a:off x="8318938" y="46087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Donut 86"/>
              <p:cNvSpPr/>
              <p:nvPr/>
            </p:nvSpPr>
            <p:spPr>
              <a:xfrm>
                <a:off x="8332076" y="50659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959366" y="3720662"/>
              <a:ext cx="764628" cy="1676400"/>
              <a:chOff x="685800" y="3810000"/>
              <a:chExt cx="764628" cy="1676400"/>
            </a:xfrm>
          </p:grpSpPr>
          <p:sp>
            <p:nvSpPr>
              <p:cNvPr id="109" name="Donut 108"/>
              <p:cNvSpPr/>
              <p:nvPr/>
            </p:nvSpPr>
            <p:spPr>
              <a:xfrm>
                <a:off x="1143000" y="38100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Donut 109"/>
              <p:cNvSpPr/>
              <p:nvPr/>
            </p:nvSpPr>
            <p:spPr>
              <a:xfrm>
                <a:off x="1143000" y="42672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Donut 110"/>
              <p:cNvSpPr/>
              <p:nvPr/>
            </p:nvSpPr>
            <p:spPr>
              <a:xfrm>
                <a:off x="1145628" y="47244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Donut 111"/>
              <p:cNvSpPr/>
              <p:nvPr/>
            </p:nvSpPr>
            <p:spPr>
              <a:xfrm>
                <a:off x="1145628" y="51816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Donut 112"/>
              <p:cNvSpPr/>
              <p:nvPr/>
            </p:nvSpPr>
            <p:spPr>
              <a:xfrm>
                <a:off x="685800" y="38100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Donut 113"/>
              <p:cNvSpPr/>
              <p:nvPr/>
            </p:nvSpPr>
            <p:spPr>
              <a:xfrm>
                <a:off x="685800" y="42672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Donut 114"/>
              <p:cNvSpPr/>
              <p:nvPr/>
            </p:nvSpPr>
            <p:spPr>
              <a:xfrm>
                <a:off x="685800" y="47244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Donut 115"/>
              <p:cNvSpPr/>
              <p:nvPr/>
            </p:nvSpPr>
            <p:spPr>
              <a:xfrm>
                <a:off x="698938" y="51816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9296400" y="3644462"/>
              <a:ext cx="764628" cy="1676400"/>
              <a:chOff x="685800" y="3810000"/>
              <a:chExt cx="764628" cy="1676400"/>
            </a:xfrm>
          </p:grpSpPr>
          <p:sp>
            <p:nvSpPr>
              <p:cNvPr id="118" name="Donut 117"/>
              <p:cNvSpPr/>
              <p:nvPr/>
            </p:nvSpPr>
            <p:spPr>
              <a:xfrm>
                <a:off x="1143000" y="38100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Donut 118"/>
              <p:cNvSpPr/>
              <p:nvPr/>
            </p:nvSpPr>
            <p:spPr>
              <a:xfrm>
                <a:off x="1143000" y="42672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Donut 119"/>
              <p:cNvSpPr/>
              <p:nvPr/>
            </p:nvSpPr>
            <p:spPr>
              <a:xfrm>
                <a:off x="1145628" y="47244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Donut 120"/>
              <p:cNvSpPr/>
              <p:nvPr/>
            </p:nvSpPr>
            <p:spPr>
              <a:xfrm>
                <a:off x="1145628" y="51816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Donut 121"/>
              <p:cNvSpPr/>
              <p:nvPr/>
            </p:nvSpPr>
            <p:spPr>
              <a:xfrm>
                <a:off x="685800" y="38100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Donut 122"/>
              <p:cNvSpPr/>
              <p:nvPr/>
            </p:nvSpPr>
            <p:spPr>
              <a:xfrm>
                <a:off x="685800" y="42672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Donut 123"/>
              <p:cNvSpPr/>
              <p:nvPr/>
            </p:nvSpPr>
            <p:spPr>
              <a:xfrm>
                <a:off x="685800" y="47244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Donut 124"/>
              <p:cNvSpPr/>
              <p:nvPr/>
            </p:nvSpPr>
            <p:spPr>
              <a:xfrm>
                <a:off x="698938" y="5181600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8153400" y="3654973"/>
              <a:ext cx="990600" cy="1676400"/>
              <a:chOff x="7646276" y="3694386"/>
              <a:chExt cx="990600" cy="1676400"/>
            </a:xfrm>
          </p:grpSpPr>
          <p:sp>
            <p:nvSpPr>
              <p:cNvPr id="155" name="Donut 154"/>
              <p:cNvSpPr/>
              <p:nvPr/>
            </p:nvSpPr>
            <p:spPr>
              <a:xfrm>
                <a:off x="8001000" y="36943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Donut 155"/>
              <p:cNvSpPr/>
              <p:nvPr/>
            </p:nvSpPr>
            <p:spPr>
              <a:xfrm>
                <a:off x="8001000" y="41515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Donut 156"/>
              <p:cNvSpPr/>
              <p:nvPr/>
            </p:nvSpPr>
            <p:spPr>
              <a:xfrm>
                <a:off x="8001000" y="46087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Donut 157"/>
              <p:cNvSpPr/>
              <p:nvPr/>
            </p:nvSpPr>
            <p:spPr>
              <a:xfrm>
                <a:off x="8014138" y="50659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Donut 158"/>
              <p:cNvSpPr/>
              <p:nvPr/>
            </p:nvSpPr>
            <p:spPr>
              <a:xfrm>
                <a:off x="7646276" y="36943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Donut 159"/>
              <p:cNvSpPr/>
              <p:nvPr/>
            </p:nvSpPr>
            <p:spPr>
              <a:xfrm>
                <a:off x="7646276" y="41515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Donut 160"/>
              <p:cNvSpPr/>
              <p:nvPr/>
            </p:nvSpPr>
            <p:spPr>
              <a:xfrm>
                <a:off x="7646276" y="46087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Donut 161"/>
              <p:cNvSpPr/>
              <p:nvPr/>
            </p:nvSpPr>
            <p:spPr>
              <a:xfrm>
                <a:off x="7659414" y="50659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Donut 162"/>
              <p:cNvSpPr/>
              <p:nvPr/>
            </p:nvSpPr>
            <p:spPr>
              <a:xfrm>
                <a:off x="8318938" y="36943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Donut 163"/>
              <p:cNvSpPr/>
              <p:nvPr/>
            </p:nvSpPr>
            <p:spPr>
              <a:xfrm>
                <a:off x="8318938" y="41515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Donut 164"/>
              <p:cNvSpPr/>
              <p:nvPr/>
            </p:nvSpPr>
            <p:spPr>
              <a:xfrm>
                <a:off x="8318938" y="46087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Donut 165"/>
              <p:cNvSpPr/>
              <p:nvPr/>
            </p:nvSpPr>
            <p:spPr>
              <a:xfrm>
                <a:off x="8332076" y="5065986"/>
                <a:ext cx="304800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66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304800"/>
            <a:ext cx="7924800" cy="5943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Ricky </a:t>
            </a:r>
            <a:r>
              <a:rPr lang="en-US" sz="4000" b="1" dirty="0">
                <a:solidFill>
                  <a:schemeClr val="tx1"/>
                </a:solidFill>
              </a:rPr>
              <a:t>plans to cut a </a:t>
            </a:r>
            <a:r>
              <a:rPr lang="en-US" sz="4000" b="1" dirty="0" smtClean="0">
                <a:solidFill>
                  <a:schemeClr val="tx1"/>
                </a:solidFill>
              </a:rPr>
              <a:t>log </a:t>
            </a:r>
            <a:r>
              <a:rPr lang="en-US" sz="4000" b="1" dirty="0">
                <a:solidFill>
                  <a:schemeClr val="tx1"/>
                </a:solidFill>
              </a:rPr>
              <a:t>into </a:t>
            </a:r>
            <a:r>
              <a:rPr lang="en-US" sz="4000" b="1" dirty="0" smtClean="0">
                <a:solidFill>
                  <a:schemeClr val="tx1"/>
                </a:solidFill>
              </a:rPr>
              <a:t>equal sized pieces </a:t>
            </a:r>
            <a:r>
              <a:rPr lang="en-US" sz="4000" b="1" dirty="0">
                <a:solidFill>
                  <a:schemeClr val="tx1"/>
                </a:solidFill>
              </a:rPr>
              <a:t>by making </a:t>
            </a:r>
            <a:r>
              <a:rPr lang="en-US" sz="4000" b="1" dirty="0" smtClean="0">
                <a:solidFill>
                  <a:schemeClr val="tx1"/>
                </a:solidFill>
              </a:rPr>
              <a:t>10 </a:t>
            </a:r>
            <a:r>
              <a:rPr lang="en-US" sz="4000" b="1" dirty="0">
                <a:solidFill>
                  <a:schemeClr val="tx1"/>
                </a:solidFill>
              </a:rPr>
              <a:t>cuts in the </a:t>
            </a:r>
            <a:r>
              <a:rPr lang="en-US" sz="4000" b="1" dirty="0" smtClean="0">
                <a:solidFill>
                  <a:schemeClr val="tx1"/>
                </a:solidFill>
              </a:rPr>
              <a:t>log. Each piece of the log is 1 meter long. How </a:t>
            </a:r>
            <a:r>
              <a:rPr lang="en-US" sz="4000" b="1" dirty="0">
                <a:solidFill>
                  <a:schemeClr val="tx1"/>
                </a:solidFill>
              </a:rPr>
              <a:t>long is the </a:t>
            </a:r>
            <a:r>
              <a:rPr lang="en-US" sz="4000" b="1" dirty="0" smtClean="0">
                <a:solidFill>
                  <a:schemeClr val="tx1"/>
                </a:solidFill>
              </a:rPr>
              <a:t>entire log?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</a:t>
            </a:r>
            <a:r>
              <a:rPr lang="en-US" dirty="0" smtClean="0"/>
              <a:t>: 11 meters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2362200" y="3227990"/>
            <a:ext cx="4572000" cy="1710677"/>
            <a:chOff x="2362200" y="3227990"/>
            <a:chExt cx="4572000" cy="1710677"/>
          </a:xfrm>
        </p:grpSpPr>
        <p:sp>
          <p:nvSpPr>
            <p:cNvPr id="4" name="Flowchart: Process 3"/>
            <p:cNvSpPr/>
            <p:nvPr/>
          </p:nvSpPr>
          <p:spPr>
            <a:xfrm>
              <a:off x="2362200" y="3565754"/>
              <a:ext cx="4572000" cy="990600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6477876" y="3359249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20276" y="3227990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226676" y="3227990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633076" y="3227990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039476" y="3271345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445876" y="3271345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852276" y="3271345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258676" y="3255580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665076" y="3238381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71476" y="3271345"/>
              <a:ext cx="0" cy="1579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755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304800"/>
            <a:ext cx="7924800" cy="5943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In Mrs. Johnson’s class</a:t>
            </a:r>
            <a:r>
              <a:rPr lang="en-US" sz="4000" b="1" dirty="0">
                <a:solidFill>
                  <a:schemeClr val="tx1"/>
                </a:solidFill>
              </a:rPr>
              <a:t>, </a:t>
            </a:r>
            <a:r>
              <a:rPr lang="en-US" sz="4000" b="1" dirty="0" smtClean="0">
                <a:solidFill>
                  <a:schemeClr val="tx1"/>
                </a:solidFill>
              </a:rPr>
              <a:t>one </a:t>
            </a:r>
            <a:r>
              <a:rPr lang="en-US" sz="4000" b="1" dirty="0">
                <a:solidFill>
                  <a:schemeClr val="tx1"/>
                </a:solidFill>
              </a:rPr>
              <a:t>out </a:t>
            </a:r>
            <a:r>
              <a:rPr lang="en-US" sz="4000" b="1">
                <a:solidFill>
                  <a:schemeClr val="tx1"/>
                </a:solidFill>
              </a:rPr>
              <a:t>of </a:t>
            </a:r>
            <a:r>
              <a:rPr lang="en-US" sz="4000" b="1" smtClean="0">
                <a:solidFill>
                  <a:schemeClr val="tx1"/>
                </a:solidFill>
              </a:rPr>
              <a:t>every three </a:t>
            </a:r>
            <a:r>
              <a:rPr lang="en-US" sz="4000" b="1" dirty="0" smtClean="0">
                <a:solidFill>
                  <a:schemeClr val="tx1"/>
                </a:solidFill>
              </a:rPr>
              <a:t>students </a:t>
            </a:r>
            <a:r>
              <a:rPr lang="en-US" sz="4000" b="1" dirty="0">
                <a:solidFill>
                  <a:schemeClr val="tx1"/>
                </a:solidFill>
              </a:rPr>
              <a:t>bring their lunches to school. There </a:t>
            </a:r>
            <a:r>
              <a:rPr lang="en-US" sz="4000" b="1" dirty="0" smtClean="0">
                <a:solidFill>
                  <a:schemeClr val="tx1"/>
                </a:solidFill>
              </a:rPr>
              <a:t>are 27 students </a:t>
            </a:r>
            <a:r>
              <a:rPr lang="en-US" sz="4000" b="1" dirty="0">
                <a:solidFill>
                  <a:schemeClr val="tx1"/>
                </a:solidFill>
              </a:rPr>
              <a:t>in </a:t>
            </a:r>
            <a:r>
              <a:rPr lang="en-US" sz="4000" b="1" dirty="0" smtClean="0">
                <a:solidFill>
                  <a:schemeClr val="tx1"/>
                </a:solidFill>
              </a:rPr>
              <a:t>her class</a:t>
            </a:r>
            <a:r>
              <a:rPr lang="en-US" sz="4000" b="1" dirty="0">
                <a:solidFill>
                  <a:schemeClr val="tx1"/>
                </a:solidFill>
              </a:rPr>
              <a:t>. How many students </a:t>
            </a:r>
            <a:r>
              <a:rPr lang="en-US" sz="4000" b="1" dirty="0" smtClean="0">
                <a:solidFill>
                  <a:schemeClr val="tx1"/>
                </a:solidFill>
              </a:rPr>
              <a:t>in Mrs. Johnson’s class do not bring </a:t>
            </a:r>
            <a:r>
              <a:rPr lang="en-US" sz="4000" b="1" dirty="0">
                <a:solidFill>
                  <a:schemeClr val="tx1"/>
                </a:solidFill>
              </a:rPr>
              <a:t>their lunches to school?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b="1" dirty="0"/>
              <a:t>Answer</a:t>
            </a:r>
            <a:r>
              <a:rPr lang="en-US" b="1" dirty="0" smtClean="0"/>
              <a:t>: 18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990600" y="4422228"/>
            <a:ext cx="6913179" cy="913086"/>
            <a:chOff x="990600" y="4422228"/>
            <a:chExt cx="6913179" cy="913086"/>
          </a:xfrm>
        </p:grpSpPr>
        <p:sp>
          <p:nvSpPr>
            <p:cNvPr id="2" name="Smiley Face 1"/>
            <p:cNvSpPr/>
            <p:nvPr/>
          </p:nvSpPr>
          <p:spPr>
            <a:xfrm>
              <a:off x="990600" y="4572000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iley Face 8"/>
            <p:cNvSpPr/>
            <p:nvPr/>
          </p:nvSpPr>
          <p:spPr>
            <a:xfrm>
              <a:off x="1392621" y="4570686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iley Face 9"/>
            <p:cNvSpPr/>
            <p:nvPr/>
          </p:nvSpPr>
          <p:spPr>
            <a:xfrm>
              <a:off x="1752600" y="4553607"/>
              <a:ext cx="228600" cy="2286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iley Face 10"/>
            <p:cNvSpPr/>
            <p:nvPr/>
          </p:nvSpPr>
          <p:spPr>
            <a:xfrm>
              <a:off x="2121776" y="4553607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iley Face 11"/>
            <p:cNvSpPr/>
            <p:nvPr/>
          </p:nvSpPr>
          <p:spPr>
            <a:xfrm>
              <a:off x="2523797" y="4552293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iley Face 12"/>
            <p:cNvSpPr/>
            <p:nvPr/>
          </p:nvSpPr>
          <p:spPr>
            <a:xfrm>
              <a:off x="2883776" y="4535214"/>
              <a:ext cx="228600" cy="2286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iley Face 13"/>
            <p:cNvSpPr/>
            <p:nvPr/>
          </p:nvSpPr>
          <p:spPr>
            <a:xfrm>
              <a:off x="3331779" y="4531273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iley Face 14"/>
            <p:cNvSpPr/>
            <p:nvPr/>
          </p:nvSpPr>
          <p:spPr>
            <a:xfrm>
              <a:off x="3733800" y="4529959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iley Face 15"/>
            <p:cNvSpPr/>
            <p:nvPr/>
          </p:nvSpPr>
          <p:spPr>
            <a:xfrm>
              <a:off x="4093779" y="4512880"/>
              <a:ext cx="228600" cy="2286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iley Face 16"/>
            <p:cNvSpPr/>
            <p:nvPr/>
          </p:nvSpPr>
          <p:spPr>
            <a:xfrm>
              <a:off x="4499023" y="4495800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iley Face 17"/>
            <p:cNvSpPr/>
            <p:nvPr/>
          </p:nvSpPr>
          <p:spPr>
            <a:xfrm>
              <a:off x="4901044" y="4494486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iley Face 18"/>
            <p:cNvSpPr/>
            <p:nvPr/>
          </p:nvSpPr>
          <p:spPr>
            <a:xfrm>
              <a:off x="5261023" y="4477407"/>
              <a:ext cx="228600" cy="2286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iley Face 19"/>
            <p:cNvSpPr/>
            <p:nvPr/>
          </p:nvSpPr>
          <p:spPr>
            <a:xfrm>
              <a:off x="5634858" y="4478721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iley Face 20"/>
            <p:cNvSpPr/>
            <p:nvPr/>
          </p:nvSpPr>
          <p:spPr>
            <a:xfrm>
              <a:off x="6036879" y="4477407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iley Face 21"/>
            <p:cNvSpPr/>
            <p:nvPr/>
          </p:nvSpPr>
          <p:spPr>
            <a:xfrm>
              <a:off x="6396858" y="4460328"/>
              <a:ext cx="228600" cy="2286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iley Face 22"/>
            <p:cNvSpPr/>
            <p:nvPr/>
          </p:nvSpPr>
          <p:spPr>
            <a:xfrm>
              <a:off x="6913179" y="4440621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iley Face 23"/>
            <p:cNvSpPr/>
            <p:nvPr/>
          </p:nvSpPr>
          <p:spPr>
            <a:xfrm>
              <a:off x="7315200" y="4439307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iley Face 24"/>
            <p:cNvSpPr/>
            <p:nvPr/>
          </p:nvSpPr>
          <p:spPr>
            <a:xfrm>
              <a:off x="7675179" y="4422228"/>
              <a:ext cx="228600" cy="2286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iley Face 25"/>
            <p:cNvSpPr/>
            <p:nvPr/>
          </p:nvSpPr>
          <p:spPr>
            <a:xfrm>
              <a:off x="1236279" y="5106714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iley Face 26"/>
            <p:cNvSpPr/>
            <p:nvPr/>
          </p:nvSpPr>
          <p:spPr>
            <a:xfrm>
              <a:off x="1638300" y="5105400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iley Face 27"/>
            <p:cNvSpPr/>
            <p:nvPr/>
          </p:nvSpPr>
          <p:spPr>
            <a:xfrm>
              <a:off x="1998279" y="5088321"/>
              <a:ext cx="228600" cy="2286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iley Face 28"/>
            <p:cNvSpPr/>
            <p:nvPr/>
          </p:nvSpPr>
          <p:spPr>
            <a:xfrm>
              <a:off x="2427890" y="5089635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iley Face 29"/>
            <p:cNvSpPr/>
            <p:nvPr/>
          </p:nvSpPr>
          <p:spPr>
            <a:xfrm>
              <a:off x="2829911" y="5088321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iley Face 30"/>
            <p:cNvSpPr/>
            <p:nvPr/>
          </p:nvSpPr>
          <p:spPr>
            <a:xfrm>
              <a:off x="3189890" y="5071242"/>
              <a:ext cx="228600" cy="2286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iley Face 31"/>
            <p:cNvSpPr/>
            <p:nvPr/>
          </p:nvSpPr>
          <p:spPr>
            <a:xfrm>
              <a:off x="3579368" y="5087007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iley Face 32"/>
            <p:cNvSpPr/>
            <p:nvPr/>
          </p:nvSpPr>
          <p:spPr>
            <a:xfrm>
              <a:off x="3981389" y="5085693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iley Face 33"/>
            <p:cNvSpPr/>
            <p:nvPr/>
          </p:nvSpPr>
          <p:spPr>
            <a:xfrm>
              <a:off x="4341368" y="5068614"/>
              <a:ext cx="228600" cy="2286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478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304800"/>
            <a:ext cx="7924800" cy="5943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Clyde is </a:t>
            </a:r>
            <a:r>
              <a:rPr lang="en-US" sz="4000" b="1" dirty="0">
                <a:solidFill>
                  <a:schemeClr val="tx1"/>
                </a:solidFill>
              </a:rPr>
              <a:t>building a fence. He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places </a:t>
            </a:r>
            <a:r>
              <a:rPr lang="en-US" sz="4000" b="1" dirty="0" smtClean="0">
                <a:solidFill>
                  <a:schemeClr val="tx1"/>
                </a:solidFill>
              </a:rPr>
              <a:t>12 </a:t>
            </a:r>
            <a:r>
              <a:rPr lang="en-US" sz="4000" b="1" dirty="0">
                <a:solidFill>
                  <a:schemeClr val="tx1"/>
                </a:solidFill>
              </a:rPr>
              <a:t>fence posts </a:t>
            </a:r>
            <a:r>
              <a:rPr lang="en-US" sz="4000" b="1" dirty="0" smtClean="0">
                <a:solidFill>
                  <a:schemeClr val="tx1"/>
                </a:solidFill>
              </a:rPr>
              <a:t>6 </a:t>
            </a:r>
            <a:r>
              <a:rPr lang="en-US" sz="4000" b="1" dirty="0">
                <a:solidFill>
                  <a:schemeClr val="tx1"/>
                </a:solidFill>
              </a:rPr>
              <a:t>ft. apart. </a:t>
            </a:r>
            <a:r>
              <a:rPr lang="en-US" sz="4000" b="1" dirty="0" smtClean="0">
                <a:solidFill>
                  <a:schemeClr val="tx1"/>
                </a:solidFill>
              </a:rPr>
              <a:t>How many yards </a:t>
            </a:r>
            <a:r>
              <a:rPr lang="en-US" sz="4000" b="1" dirty="0">
                <a:solidFill>
                  <a:schemeClr val="tx1"/>
                </a:solidFill>
              </a:rPr>
              <a:t>is </a:t>
            </a:r>
            <a:r>
              <a:rPr lang="en-US" sz="4000" b="1" dirty="0" smtClean="0">
                <a:solidFill>
                  <a:schemeClr val="tx1"/>
                </a:solidFill>
              </a:rPr>
              <a:t>the distance </a:t>
            </a:r>
            <a:r>
              <a:rPr lang="en-US" sz="4000" b="1" dirty="0">
                <a:solidFill>
                  <a:schemeClr val="tx1"/>
                </a:solidFill>
              </a:rPr>
              <a:t>from the first fence post to the last?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</a:t>
            </a:r>
            <a:r>
              <a:rPr lang="en-US" dirty="0" smtClean="0"/>
              <a:t>: 22 yards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362200" y="3227990"/>
            <a:ext cx="4572000" cy="1579418"/>
            <a:chOff x="2362200" y="3227990"/>
            <a:chExt cx="4572000" cy="1579418"/>
          </a:xfrm>
        </p:grpSpPr>
        <p:grpSp>
          <p:nvGrpSpPr>
            <p:cNvPr id="5" name="Group 4"/>
            <p:cNvGrpSpPr/>
            <p:nvPr/>
          </p:nvGrpSpPr>
          <p:grpSpPr>
            <a:xfrm>
              <a:off x="2362200" y="3227990"/>
              <a:ext cx="4572000" cy="1579418"/>
              <a:chOff x="2362200" y="3227990"/>
              <a:chExt cx="4572000" cy="1579418"/>
            </a:xfrm>
          </p:grpSpPr>
          <p:sp>
            <p:nvSpPr>
              <p:cNvPr id="9" name="Flowchart: Process 8"/>
              <p:cNvSpPr/>
              <p:nvPr/>
            </p:nvSpPr>
            <p:spPr>
              <a:xfrm>
                <a:off x="2362200" y="3565754"/>
                <a:ext cx="4572000" cy="9906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64778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8202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2266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6330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0394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4458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8522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2586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6650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071476" y="3227990"/>
                <a:ext cx="0" cy="15794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Straight Connector 2"/>
            <p:cNvCxnSpPr/>
            <p:nvPr/>
          </p:nvCxnSpPr>
          <p:spPr>
            <a:xfrm>
              <a:off x="2362200" y="3227990"/>
              <a:ext cx="0" cy="15360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34200" y="3227990"/>
              <a:ext cx="0" cy="15360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703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304800"/>
            <a:ext cx="7924800" cy="3810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There are 24 </a:t>
            </a:r>
            <a:r>
              <a:rPr lang="en-US" sz="4000" b="1" dirty="0">
                <a:solidFill>
                  <a:schemeClr val="tx1"/>
                </a:solidFill>
              </a:rPr>
              <a:t>students divided into 6 equal </a:t>
            </a:r>
            <a:r>
              <a:rPr lang="en-US" sz="4000" b="1" dirty="0" smtClean="0">
                <a:solidFill>
                  <a:schemeClr val="tx1"/>
                </a:solidFill>
              </a:rPr>
              <a:t>groups. At each group’s </a:t>
            </a:r>
            <a:r>
              <a:rPr lang="en-US" sz="4000" b="1" dirty="0">
                <a:solidFill>
                  <a:schemeClr val="tx1"/>
                </a:solidFill>
              </a:rPr>
              <a:t>table </a:t>
            </a:r>
            <a:r>
              <a:rPr lang="en-US" sz="4000" b="1" dirty="0" smtClean="0">
                <a:solidFill>
                  <a:schemeClr val="tx1"/>
                </a:solidFill>
              </a:rPr>
              <a:t>there is </a:t>
            </a:r>
            <a:r>
              <a:rPr lang="en-US" sz="4000" b="1" dirty="0">
                <a:solidFill>
                  <a:schemeClr val="tx1"/>
                </a:solidFill>
              </a:rPr>
              <a:t>one yellow </a:t>
            </a:r>
            <a:r>
              <a:rPr lang="en-US" sz="4000" b="1" dirty="0" smtClean="0">
                <a:solidFill>
                  <a:schemeClr val="tx1"/>
                </a:solidFill>
              </a:rPr>
              <a:t>crayon, </a:t>
            </a:r>
            <a:r>
              <a:rPr lang="en-US" sz="4000" b="1" dirty="0">
                <a:solidFill>
                  <a:schemeClr val="tx1"/>
                </a:solidFill>
              </a:rPr>
              <a:t>twice as many red </a:t>
            </a:r>
            <a:r>
              <a:rPr lang="en-US" sz="4000" b="1" dirty="0" smtClean="0">
                <a:solidFill>
                  <a:schemeClr val="tx1"/>
                </a:solidFill>
              </a:rPr>
              <a:t>crayons, </a:t>
            </a:r>
            <a:r>
              <a:rPr lang="en-US" sz="4000" b="1" dirty="0">
                <a:solidFill>
                  <a:schemeClr val="tx1"/>
                </a:solidFill>
              </a:rPr>
              <a:t>and twice as many blue </a:t>
            </a:r>
            <a:r>
              <a:rPr lang="en-US" sz="4000" b="1" dirty="0" smtClean="0">
                <a:solidFill>
                  <a:schemeClr val="tx1"/>
                </a:solidFill>
              </a:rPr>
              <a:t>crayons </a:t>
            </a:r>
            <a:r>
              <a:rPr lang="en-US" sz="4000" b="1" dirty="0">
                <a:solidFill>
                  <a:schemeClr val="tx1"/>
                </a:solidFill>
              </a:rPr>
              <a:t>as red ones. </a:t>
            </a:r>
            <a:r>
              <a:rPr lang="en-US" sz="4000" b="1" dirty="0" smtClean="0">
                <a:solidFill>
                  <a:schemeClr val="tx1"/>
                </a:solidFill>
              </a:rPr>
              <a:t>How many crayons are at all the tables altogether?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b="1" dirty="0"/>
              <a:t>Answer</a:t>
            </a:r>
            <a:r>
              <a:rPr lang="en-US" b="1" dirty="0" smtClean="0"/>
              <a:t>: 42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79124" y="5586477"/>
            <a:ext cx="4128656" cy="1108364"/>
          </a:xfrm>
          <a:prstGeom prst="rect">
            <a:avLst/>
          </a:prstGeom>
        </p:spPr>
      </p:pic>
      <p:grpSp>
        <p:nvGrpSpPr>
          <p:cNvPr id="64" name="Group 63"/>
          <p:cNvGrpSpPr/>
          <p:nvPr/>
        </p:nvGrpSpPr>
        <p:grpSpPr>
          <a:xfrm>
            <a:off x="3048000" y="4099034"/>
            <a:ext cx="5105400" cy="1240221"/>
            <a:chOff x="3048000" y="4099034"/>
            <a:chExt cx="5105400" cy="1240221"/>
          </a:xfrm>
        </p:grpSpPr>
        <p:grpSp>
          <p:nvGrpSpPr>
            <p:cNvPr id="4" name="Group 3"/>
            <p:cNvGrpSpPr/>
            <p:nvPr/>
          </p:nvGrpSpPr>
          <p:grpSpPr>
            <a:xfrm>
              <a:off x="4724400" y="4099034"/>
              <a:ext cx="3429000" cy="730469"/>
              <a:chOff x="4724400" y="4099034"/>
              <a:chExt cx="3429000" cy="730469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724400" y="4114800"/>
                <a:ext cx="609600" cy="609600"/>
                <a:chOff x="4724400" y="4114800"/>
                <a:chExt cx="609600" cy="609600"/>
              </a:xfrm>
            </p:grpSpPr>
            <p:sp>
              <p:nvSpPr>
                <p:cNvPr id="2" name="Flowchart: Extract 1"/>
                <p:cNvSpPr/>
                <p:nvPr/>
              </p:nvSpPr>
              <p:spPr>
                <a:xfrm>
                  <a:off x="47244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Flowchart: Extract 8"/>
                <p:cNvSpPr/>
                <p:nvPr/>
              </p:nvSpPr>
              <p:spPr>
                <a:xfrm>
                  <a:off x="49530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Flowchart: Extract 9"/>
                <p:cNvSpPr/>
                <p:nvPr/>
              </p:nvSpPr>
              <p:spPr>
                <a:xfrm>
                  <a:off x="4876800" y="42672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lowchart: Extract 10"/>
                <p:cNvSpPr/>
                <p:nvPr/>
              </p:nvSpPr>
              <p:spPr>
                <a:xfrm>
                  <a:off x="5163207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Extract 11"/>
                <p:cNvSpPr/>
                <p:nvPr/>
              </p:nvSpPr>
              <p:spPr>
                <a:xfrm>
                  <a:off x="50292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lowchart: Extract 12"/>
                <p:cNvSpPr/>
                <p:nvPr/>
              </p:nvSpPr>
              <p:spPr>
                <a:xfrm>
                  <a:off x="51816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lowchart: Extract 13"/>
                <p:cNvSpPr/>
                <p:nvPr/>
              </p:nvSpPr>
              <p:spPr>
                <a:xfrm>
                  <a:off x="4724400" y="4419600"/>
                  <a:ext cx="152400" cy="304800"/>
                </a:xfrm>
                <a:prstGeom prst="flowChartExtra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5715000" y="4204138"/>
                <a:ext cx="609600" cy="609600"/>
                <a:chOff x="4724400" y="4114800"/>
                <a:chExt cx="609600" cy="609600"/>
              </a:xfrm>
            </p:grpSpPr>
            <p:sp>
              <p:nvSpPr>
                <p:cNvPr id="17" name="Flowchart: Extract 16"/>
                <p:cNvSpPr/>
                <p:nvPr/>
              </p:nvSpPr>
              <p:spPr>
                <a:xfrm>
                  <a:off x="47244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Extract 17"/>
                <p:cNvSpPr/>
                <p:nvPr/>
              </p:nvSpPr>
              <p:spPr>
                <a:xfrm>
                  <a:off x="49530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lowchart: Extract 18"/>
                <p:cNvSpPr/>
                <p:nvPr/>
              </p:nvSpPr>
              <p:spPr>
                <a:xfrm>
                  <a:off x="4876800" y="42672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lowchart: Extract 19"/>
                <p:cNvSpPr/>
                <p:nvPr/>
              </p:nvSpPr>
              <p:spPr>
                <a:xfrm>
                  <a:off x="5163207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lowchart: Extract 20"/>
                <p:cNvSpPr/>
                <p:nvPr/>
              </p:nvSpPr>
              <p:spPr>
                <a:xfrm>
                  <a:off x="50292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lowchart: Extract 21"/>
                <p:cNvSpPr/>
                <p:nvPr/>
              </p:nvSpPr>
              <p:spPr>
                <a:xfrm>
                  <a:off x="51816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lowchart: Extract 22"/>
                <p:cNvSpPr/>
                <p:nvPr/>
              </p:nvSpPr>
              <p:spPr>
                <a:xfrm>
                  <a:off x="4724400" y="4419600"/>
                  <a:ext cx="152400" cy="304800"/>
                </a:xfrm>
                <a:prstGeom prst="flowChartExtra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6636328" y="4099034"/>
                <a:ext cx="609600" cy="609600"/>
                <a:chOff x="4724400" y="4114800"/>
                <a:chExt cx="609600" cy="609600"/>
              </a:xfrm>
            </p:grpSpPr>
            <p:sp>
              <p:nvSpPr>
                <p:cNvPr id="25" name="Flowchart: Extract 24"/>
                <p:cNvSpPr/>
                <p:nvPr/>
              </p:nvSpPr>
              <p:spPr>
                <a:xfrm>
                  <a:off x="47244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Extract 25"/>
                <p:cNvSpPr/>
                <p:nvPr/>
              </p:nvSpPr>
              <p:spPr>
                <a:xfrm>
                  <a:off x="49530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lowchart: Extract 26"/>
                <p:cNvSpPr/>
                <p:nvPr/>
              </p:nvSpPr>
              <p:spPr>
                <a:xfrm>
                  <a:off x="4876800" y="42672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Flowchart: Extract 27"/>
                <p:cNvSpPr/>
                <p:nvPr/>
              </p:nvSpPr>
              <p:spPr>
                <a:xfrm>
                  <a:off x="5163207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Extract 28"/>
                <p:cNvSpPr/>
                <p:nvPr/>
              </p:nvSpPr>
              <p:spPr>
                <a:xfrm>
                  <a:off x="50292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lowchart: Extract 29"/>
                <p:cNvSpPr/>
                <p:nvPr/>
              </p:nvSpPr>
              <p:spPr>
                <a:xfrm>
                  <a:off x="51816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lowchart: Extract 30"/>
                <p:cNvSpPr/>
                <p:nvPr/>
              </p:nvSpPr>
              <p:spPr>
                <a:xfrm>
                  <a:off x="4724400" y="4419600"/>
                  <a:ext cx="152400" cy="304800"/>
                </a:xfrm>
                <a:prstGeom prst="flowChartExtra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7543800" y="4219903"/>
                <a:ext cx="609600" cy="609600"/>
                <a:chOff x="4724400" y="4114800"/>
                <a:chExt cx="609600" cy="609600"/>
              </a:xfrm>
            </p:grpSpPr>
            <p:sp>
              <p:nvSpPr>
                <p:cNvPr id="33" name="Flowchart: Extract 32"/>
                <p:cNvSpPr/>
                <p:nvPr/>
              </p:nvSpPr>
              <p:spPr>
                <a:xfrm>
                  <a:off x="47244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lowchart: Extract 33"/>
                <p:cNvSpPr/>
                <p:nvPr/>
              </p:nvSpPr>
              <p:spPr>
                <a:xfrm>
                  <a:off x="49530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lowchart: Extract 34"/>
                <p:cNvSpPr/>
                <p:nvPr/>
              </p:nvSpPr>
              <p:spPr>
                <a:xfrm>
                  <a:off x="4876800" y="42672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lowchart: Extract 35"/>
                <p:cNvSpPr/>
                <p:nvPr/>
              </p:nvSpPr>
              <p:spPr>
                <a:xfrm>
                  <a:off x="5163207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lowchart: Extract 36"/>
                <p:cNvSpPr/>
                <p:nvPr/>
              </p:nvSpPr>
              <p:spPr>
                <a:xfrm>
                  <a:off x="50292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lowchart: Extract 37"/>
                <p:cNvSpPr/>
                <p:nvPr/>
              </p:nvSpPr>
              <p:spPr>
                <a:xfrm>
                  <a:off x="51816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lowchart: Extract 38"/>
                <p:cNvSpPr/>
                <p:nvPr/>
              </p:nvSpPr>
              <p:spPr>
                <a:xfrm>
                  <a:off x="4724400" y="4419600"/>
                  <a:ext cx="152400" cy="304800"/>
                </a:xfrm>
                <a:prstGeom prst="flowChartExtra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4"/>
            <p:cNvGrpSpPr/>
            <p:nvPr/>
          </p:nvGrpSpPr>
          <p:grpSpPr>
            <a:xfrm>
              <a:off x="3048000" y="4503683"/>
              <a:ext cx="1524000" cy="835572"/>
              <a:chOff x="3048000" y="4503683"/>
              <a:chExt cx="1524000" cy="835572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3962400" y="4503683"/>
                <a:ext cx="609600" cy="609600"/>
                <a:chOff x="4724400" y="4114800"/>
                <a:chExt cx="609600" cy="609600"/>
              </a:xfrm>
            </p:grpSpPr>
            <p:sp>
              <p:nvSpPr>
                <p:cNvPr id="41" name="Flowchart: Extract 40"/>
                <p:cNvSpPr/>
                <p:nvPr/>
              </p:nvSpPr>
              <p:spPr>
                <a:xfrm>
                  <a:off x="47244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lowchart: Extract 41"/>
                <p:cNvSpPr/>
                <p:nvPr/>
              </p:nvSpPr>
              <p:spPr>
                <a:xfrm>
                  <a:off x="49530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lowchart: Extract 42"/>
                <p:cNvSpPr/>
                <p:nvPr/>
              </p:nvSpPr>
              <p:spPr>
                <a:xfrm>
                  <a:off x="4876800" y="42672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lowchart: Extract 43"/>
                <p:cNvSpPr/>
                <p:nvPr/>
              </p:nvSpPr>
              <p:spPr>
                <a:xfrm>
                  <a:off x="5163207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lowchart: Extract 44"/>
                <p:cNvSpPr/>
                <p:nvPr/>
              </p:nvSpPr>
              <p:spPr>
                <a:xfrm>
                  <a:off x="50292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lowchart: Extract 45"/>
                <p:cNvSpPr/>
                <p:nvPr/>
              </p:nvSpPr>
              <p:spPr>
                <a:xfrm>
                  <a:off x="51816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lowchart: Extract 46"/>
                <p:cNvSpPr/>
                <p:nvPr/>
              </p:nvSpPr>
              <p:spPr>
                <a:xfrm>
                  <a:off x="4724400" y="4419600"/>
                  <a:ext cx="152400" cy="304800"/>
                </a:xfrm>
                <a:prstGeom prst="flowChartExtra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3048000" y="4729655"/>
                <a:ext cx="609600" cy="609600"/>
                <a:chOff x="4724400" y="4114800"/>
                <a:chExt cx="609600" cy="609600"/>
              </a:xfrm>
            </p:grpSpPr>
            <p:sp>
              <p:nvSpPr>
                <p:cNvPr id="49" name="Flowchart: Extract 48"/>
                <p:cNvSpPr/>
                <p:nvPr/>
              </p:nvSpPr>
              <p:spPr>
                <a:xfrm>
                  <a:off x="47244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lowchart: Extract 49"/>
                <p:cNvSpPr/>
                <p:nvPr/>
              </p:nvSpPr>
              <p:spPr>
                <a:xfrm>
                  <a:off x="4953000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lowchart: Extract 50"/>
                <p:cNvSpPr/>
                <p:nvPr/>
              </p:nvSpPr>
              <p:spPr>
                <a:xfrm>
                  <a:off x="4876800" y="42672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lowchart: Extract 51"/>
                <p:cNvSpPr/>
                <p:nvPr/>
              </p:nvSpPr>
              <p:spPr>
                <a:xfrm>
                  <a:off x="5163207" y="4114800"/>
                  <a:ext cx="152400" cy="304800"/>
                </a:xfrm>
                <a:prstGeom prst="flowChartExtra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lowchart: Extract 52"/>
                <p:cNvSpPr/>
                <p:nvPr/>
              </p:nvSpPr>
              <p:spPr>
                <a:xfrm>
                  <a:off x="50292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lowchart: Extract 53"/>
                <p:cNvSpPr/>
                <p:nvPr/>
              </p:nvSpPr>
              <p:spPr>
                <a:xfrm>
                  <a:off x="5181600" y="4419600"/>
                  <a:ext cx="152400" cy="304800"/>
                </a:xfrm>
                <a:prstGeom prst="flowChartExtra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lowchart: Extract 54"/>
                <p:cNvSpPr/>
                <p:nvPr/>
              </p:nvSpPr>
              <p:spPr>
                <a:xfrm>
                  <a:off x="4724400" y="4419600"/>
                  <a:ext cx="152400" cy="304800"/>
                </a:xfrm>
                <a:prstGeom prst="flowChartExtra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7065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304800"/>
            <a:ext cx="7010400" cy="3581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Campbell is the 16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4000" b="1" dirty="0" smtClean="0">
                <a:solidFill>
                  <a:schemeClr val="tx1"/>
                </a:solidFill>
              </a:rPr>
              <a:t> person counting from both ends of the line. How many people are in line?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Answer</a:t>
            </a:r>
            <a:r>
              <a:rPr lang="en-US" dirty="0" smtClean="0"/>
              <a:t>: 31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5268" y="3581400"/>
            <a:ext cx="8234525" cy="914399"/>
            <a:chOff x="-1655379" y="3828393"/>
            <a:chExt cx="11874657" cy="478221"/>
          </a:xfrm>
        </p:grpSpPr>
        <p:grpSp>
          <p:nvGrpSpPr>
            <p:cNvPr id="9" name="Group 8"/>
            <p:cNvGrpSpPr/>
            <p:nvPr/>
          </p:nvGrpSpPr>
          <p:grpSpPr>
            <a:xfrm>
              <a:off x="228600" y="3887514"/>
              <a:ext cx="6913179" cy="378372"/>
              <a:chOff x="990600" y="4422228"/>
              <a:chExt cx="6913179" cy="378372"/>
            </a:xfrm>
          </p:grpSpPr>
          <p:sp>
            <p:nvSpPr>
              <p:cNvPr id="10" name="Smiley Face 9"/>
              <p:cNvSpPr/>
              <p:nvPr/>
            </p:nvSpPr>
            <p:spPr>
              <a:xfrm>
                <a:off x="990600" y="4572000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Smiley Face 10"/>
              <p:cNvSpPr/>
              <p:nvPr/>
            </p:nvSpPr>
            <p:spPr>
              <a:xfrm>
                <a:off x="1392621" y="4570686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Smiley Face 11"/>
              <p:cNvSpPr/>
              <p:nvPr/>
            </p:nvSpPr>
            <p:spPr>
              <a:xfrm>
                <a:off x="1752600" y="4553607"/>
                <a:ext cx="228600" cy="228600"/>
              </a:xfrm>
              <a:prstGeom prst="smileyFac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Smiley Face 12"/>
              <p:cNvSpPr/>
              <p:nvPr/>
            </p:nvSpPr>
            <p:spPr>
              <a:xfrm>
                <a:off x="2121776" y="4553607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Smiley Face 13"/>
              <p:cNvSpPr/>
              <p:nvPr/>
            </p:nvSpPr>
            <p:spPr>
              <a:xfrm>
                <a:off x="2523797" y="4552293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Smiley Face 14"/>
              <p:cNvSpPr/>
              <p:nvPr/>
            </p:nvSpPr>
            <p:spPr>
              <a:xfrm>
                <a:off x="2883776" y="4535214"/>
                <a:ext cx="228600" cy="228600"/>
              </a:xfrm>
              <a:prstGeom prst="smileyFac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Smiley Face 15"/>
              <p:cNvSpPr/>
              <p:nvPr/>
            </p:nvSpPr>
            <p:spPr>
              <a:xfrm>
                <a:off x="3331779" y="4531273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Smiley Face 16"/>
              <p:cNvSpPr/>
              <p:nvPr/>
            </p:nvSpPr>
            <p:spPr>
              <a:xfrm>
                <a:off x="3733800" y="4529959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Smiley Face 17"/>
              <p:cNvSpPr/>
              <p:nvPr/>
            </p:nvSpPr>
            <p:spPr>
              <a:xfrm>
                <a:off x="4093779" y="4512880"/>
                <a:ext cx="228600" cy="228600"/>
              </a:xfrm>
              <a:prstGeom prst="smileyFac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Smiley Face 18"/>
              <p:cNvSpPr/>
              <p:nvPr/>
            </p:nvSpPr>
            <p:spPr>
              <a:xfrm>
                <a:off x="4499023" y="4495800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Smiley Face 19"/>
              <p:cNvSpPr/>
              <p:nvPr/>
            </p:nvSpPr>
            <p:spPr>
              <a:xfrm>
                <a:off x="4901044" y="4494486"/>
                <a:ext cx="228600" cy="228600"/>
              </a:xfrm>
              <a:prstGeom prst="smileyFac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Smiley Face 20"/>
              <p:cNvSpPr/>
              <p:nvPr/>
            </p:nvSpPr>
            <p:spPr>
              <a:xfrm>
                <a:off x="5261023" y="4477407"/>
                <a:ext cx="228600" cy="228600"/>
              </a:xfrm>
              <a:prstGeom prst="smileyFac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Smiley Face 21"/>
              <p:cNvSpPr/>
              <p:nvPr/>
            </p:nvSpPr>
            <p:spPr>
              <a:xfrm>
                <a:off x="5634858" y="4478721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Smiley Face 22"/>
              <p:cNvSpPr/>
              <p:nvPr/>
            </p:nvSpPr>
            <p:spPr>
              <a:xfrm>
                <a:off x="6036879" y="4477407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Smiley Face 23"/>
              <p:cNvSpPr/>
              <p:nvPr/>
            </p:nvSpPr>
            <p:spPr>
              <a:xfrm>
                <a:off x="6396858" y="4460328"/>
                <a:ext cx="228600" cy="228600"/>
              </a:xfrm>
              <a:prstGeom prst="smileyFac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Smiley Face 24"/>
              <p:cNvSpPr/>
              <p:nvPr/>
            </p:nvSpPr>
            <p:spPr>
              <a:xfrm>
                <a:off x="6913179" y="4440621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Smiley Face 25"/>
              <p:cNvSpPr/>
              <p:nvPr/>
            </p:nvSpPr>
            <p:spPr>
              <a:xfrm>
                <a:off x="7315200" y="4439307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Smiley Face 26"/>
              <p:cNvSpPr/>
              <p:nvPr/>
            </p:nvSpPr>
            <p:spPr>
              <a:xfrm>
                <a:off x="7675179" y="4422228"/>
                <a:ext cx="228600" cy="228600"/>
              </a:xfrm>
              <a:prstGeom prst="smileyFac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Smiley Face 41"/>
            <p:cNvSpPr/>
            <p:nvPr/>
          </p:nvSpPr>
          <p:spPr>
            <a:xfrm>
              <a:off x="7294179" y="3846786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iley Face 42"/>
            <p:cNvSpPr/>
            <p:nvPr/>
          </p:nvSpPr>
          <p:spPr>
            <a:xfrm>
              <a:off x="7696200" y="3845472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iley Face 43"/>
            <p:cNvSpPr/>
            <p:nvPr/>
          </p:nvSpPr>
          <p:spPr>
            <a:xfrm>
              <a:off x="8056179" y="3828393"/>
              <a:ext cx="228600" cy="228600"/>
            </a:xfrm>
            <a:prstGeom prst="smileyFac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iley Face 44"/>
            <p:cNvSpPr/>
            <p:nvPr/>
          </p:nvSpPr>
          <p:spPr>
            <a:xfrm>
              <a:off x="8485790" y="3829707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iley Face 45"/>
            <p:cNvSpPr/>
            <p:nvPr/>
          </p:nvSpPr>
          <p:spPr>
            <a:xfrm>
              <a:off x="8839200" y="3845472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iley Face 46"/>
            <p:cNvSpPr/>
            <p:nvPr/>
          </p:nvSpPr>
          <p:spPr>
            <a:xfrm>
              <a:off x="9199179" y="3828393"/>
              <a:ext cx="228600" cy="228600"/>
            </a:xfrm>
            <a:prstGeom prst="smileyFac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iley Face 47"/>
            <p:cNvSpPr/>
            <p:nvPr/>
          </p:nvSpPr>
          <p:spPr>
            <a:xfrm>
              <a:off x="9588657" y="3844158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iley Face 48"/>
            <p:cNvSpPr/>
            <p:nvPr/>
          </p:nvSpPr>
          <p:spPr>
            <a:xfrm>
              <a:off x="9990678" y="3842844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iley Face 50"/>
            <p:cNvSpPr/>
            <p:nvPr/>
          </p:nvSpPr>
          <p:spPr>
            <a:xfrm>
              <a:off x="-1655379" y="4078014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iley Face 51"/>
            <p:cNvSpPr/>
            <p:nvPr/>
          </p:nvSpPr>
          <p:spPr>
            <a:xfrm>
              <a:off x="-1295400" y="4060935"/>
              <a:ext cx="228600" cy="228600"/>
            </a:xfrm>
            <a:prstGeom prst="smileyFac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iley Face 52"/>
            <p:cNvSpPr/>
            <p:nvPr/>
          </p:nvSpPr>
          <p:spPr>
            <a:xfrm>
              <a:off x="-905922" y="4076700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iley Face 53"/>
            <p:cNvSpPr/>
            <p:nvPr/>
          </p:nvSpPr>
          <p:spPr>
            <a:xfrm>
              <a:off x="-503901" y="4075386"/>
              <a:ext cx="228600" cy="2286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iley Face 54"/>
            <p:cNvSpPr/>
            <p:nvPr/>
          </p:nvSpPr>
          <p:spPr>
            <a:xfrm>
              <a:off x="-143922" y="4058307"/>
              <a:ext cx="228600" cy="228600"/>
            </a:xfrm>
            <a:prstGeom prst="smileyFac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727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43444" y="72259"/>
            <a:ext cx="7443356" cy="3813941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After the third period, half the people in the stands left the ballgame. A third of the remaining people went to buy sodas. There were 18 people who did not buy sodas. How many people were at the ball game originally?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248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b="1" dirty="0"/>
              <a:t>Answer</a:t>
            </a:r>
            <a:r>
              <a:rPr lang="en-US" b="1" dirty="0" smtClean="0"/>
              <a:t>: 54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" t="11345" r="4545" b="14139"/>
          <a:stretch/>
        </p:blipFill>
        <p:spPr>
          <a:xfrm>
            <a:off x="5015344" y="5694218"/>
            <a:ext cx="4128656" cy="1108364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1891503" y="4034659"/>
            <a:ext cx="6476281" cy="1659559"/>
            <a:chOff x="1891503" y="4034659"/>
            <a:chExt cx="6476281" cy="1659559"/>
          </a:xfrm>
        </p:grpSpPr>
        <p:grpSp>
          <p:nvGrpSpPr>
            <p:cNvPr id="3" name="Group 2"/>
            <p:cNvGrpSpPr/>
            <p:nvPr/>
          </p:nvGrpSpPr>
          <p:grpSpPr>
            <a:xfrm>
              <a:off x="1891503" y="4034659"/>
              <a:ext cx="6476281" cy="1659559"/>
              <a:chOff x="1828800" y="4034659"/>
              <a:chExt cx="6867792" cy="1908941"/>
            </a:xfrm>
          </p:grpSpPr>
          <p:sp>
            <p:nvSpPr>
              <p:cNvPr id="2" name="Flowchart: Process 1"/>
              <p:cNvSpPr/>
              <p:nvPr/>
            </p:nvSpPr>
            <p:spPr>
              <a:xfrm>
                <a:off x="1828800" y="4038600"/>
                <a:ext cx="2286000" cy="1905000"/>
              </a:xfrm>
              <a:prstGeom prst="flowChartProcess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Process 37"/>
              <p:cNvSpPr/>
              <p:nvPr/>
            </p:nvSpPr>
            <p:spPr>
              <a:xfrm>
                <a:off x="4124592" y="4034659"/>
                <a:ext cx="2286000" cy="1905000"/>
              </a:xfrm>
              <a:prstGeom prst="flowChartProcess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lowchart: Process 38"/>
              <p:cNvSpPr/>
              <p:nvPr/>
            </p:nvSpPr>
            <p:spPr>
              <a:xfrm>
                <a:off x="6410592" y="4034659"/>
                <a:ext cx="2286000" cy="1905000"/>
              </a:xfrm>
              <a:prstGeom prst="flowChartProcess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Gone to buy soda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2106011" y="4533900"/>
              <a:ext cx="3899933" cy="725214"/>
              <a:chOff x="2106011" y="4533900"/>
              <a:chExt cx="3899933" cy="725214"/>
            </a:xfrm>
          </p:grpSpPr>
          <p:sp>
            <p:nvSpPr>
              <p:cNvPr id="19" name="Smiley Face 18"/>
              <p:cNvSpPr/>
              <p:nvPr/>
            </p:nvSpPr>
            <p:spPr>
              <a:xfrm>
                <a:off x="2427890" y="4536528"/>
                <a:ext cx="228600" cy="2286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Smiley Face 19"/>
              <p:cNvSpPr/>
              <p:nvPr/>
            </p:nvSpPr>
            <p:spPr>
              <a:xfrm>
                <a:off x="2817368" y="4552293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Smiley Face 20"/>
              <p:cNvSpPr/>
              <p:nvPr/>
            </p:nvSpPr>
            <p:spPr>
              <a:xfrm>
                <a:off x="3219389" y="4550979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Smiley Face 21"/>
              <p:cNvSpPr/>
              <p:nvPr/>
            </p:nvSpPr>
            <p:spPr>
              <a:xfrm>
                <a:off x="3579368" y="4533900"/>
                <a:ext cx="228600" cy="2286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Smiley Face 22"/>
              <p:cNvSpPr/>
              <p:nvPr/>
            </p:nvSpPr>
            <p:spPr>
              <a:xfrm>
                <a:off x="2106011" y="5030514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Smiley Face 23"/>
              <p:cNvSpPr/>
              <p:nvPr/>
            </p:nvSpPr>
            <p:spPr>
              <a:xfrm>
                <a:off x="2465990" y="5013435"/>
                <a:ext cx="228600" cy="2286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Smiley Face 24"/>
              <p:cNvSpPr/>
              <p:nvPr/>
            </p:nvSpPr>
            <p:spPr>
              <a:xfrm>
                <a:off x="2855468" y="5029200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Smiley Face 25"/>
              <p:cNvSpPr/>
              <p:nvPr/>
            </p:nvSpPr>
            <p:spPr>
              <a:xfrm>
                <a:off x="3257489" y="5027886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Smiley Face 26"/>
              <p:cNvSpPr/>
              <p:nvPr/>
            </p:nvSpPr>
            <p:spPr>
              <a:xfrm>
                <a:off x="3617468" y="5010807"/>
                <a:ext cx="228600" cy="2286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Smiley Face 27"/>
              <p:cNvSpPr/>
              <p:nvPr/>
            </p:nvSpPr>
            <p:spPr>
              <a:xfrm>
                <a:off x="4265887" y="4575942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Smiley Face 28"/>
              <p:cNvSpPr/>
              <p:nvPr/>
            </p:nvSpPr>
            <p:spPr>
              <a:xfrm>
                <a:off x="4625866" y="4558863"/>
                <a:ext cx="228600" cy="2286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Smiley Face 29"/>
              <p:cNvSpPr/>
              <p:nvPr/>
            </p:nvSpPr>
            <p:spPr>
              <a:xfrm>
                <a:off x="5015344" y="4574628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Smiley Face 30"/>
              <p:cNvSpPr/>
              <p:nvPr/>
            </p:nvSpPr>
            <p:spPr>
              <a:xfrm>
                <a:off x="5417365" y="4573314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miley Face 31"/>
              <p:cNvSpPr/>
              <p:nvPr/>
            </p:nvSpPr>
            <p:spPr>
              <a:xfrm>
                <a:off x="5777344" y="4556235"/>
                <a:ext cx="228600" cy="2286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Smiley Face 33"/>
              <p:cNvSpPr/>
              <p:nvPr/>
            </p:nvSpPr>
            <p:spPr>
              <a:xfrm>
                <a:off x="4625866" y="4989787"/>
                <a:ext cx="228600" cy="2286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Smiley Face 34"/>
              <p:cNvSpPr/>
              <p:nvPr/>
            </p:nvSpPr>
            <p:spPr>
              <a:xfrm>
                <a:off x="5015344" y="5005552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Smiley Face 35"/>
              <p:cNvSpPr/>
              <p:nvPr/>
            </p:nvSpPr>
            <p:spPr>
              <a:xfrm>
                <a:off x="5417365" y="5004238"/>
                <a:ext cx="228600" cy="228600"/>
              </a:xfrm>
              <a:prstGeom prst="smileyFac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Smiley Face 36"/>
              <p:cNvSpPr/>
              <p:nvPr/>
            </p:nvSpPr>
            <p:spPr>
              <a:xfrm>
                <a:off x="5777344" y="4987159"/>
                <a:ext cx="228600" cy="2286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79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405</Words>
  <Application>Microsoft Office PowerPoint</Application>
  <PresentationFormat>On-screen Show (4:3)</PresentationFormat>
  <Paragraphs>56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Draw a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Acting it Out</dc:title>
  <dc:creator>Sylvia</dc:creator>
  <cp:lastModifiedBy>Owner</cp:lastModifiedBy>
  <cp:revision>89</cp:revision>
  <dcterms:created xsi:type="dcterms:W3CDTF">2011-08-10T03:06:22Z</dcterms:created>
  <dcterms:modified xsi:type="dcterms:W3CDTF">2015-08-30T02:35:47Z</dcterms:modified>
</cp:coreProperties>
</file>